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9144000" cy="5143500" type="screen16x9"/>
  <p:notesSz cx="6858000" cy="9144000"/>
  <p:embeddedFontLst>
    <p:embeddedFont>
      <p:font typeface="Raleway" panose="020B0403030101060003" pitchFamily="34" charset="77"/>
      <p:regular r:id="rId71"/>
      <p:bold r:id="rId72"/>
      <p:italic r:id="rId73"/>
      <p:boldItalic r:id="rId74"/>
    </p:embeddedFont>
    <p:embeddedFont>
      <p:font typeface="Raleway ExtraBold" panose="020B0803030101060003" pitchFamily="34" charset="77"/>
      <p:bold r:id="rId75"/>
      <p:italic r:id="rId76"/>
      <p:boldItalic r:id="rId77"/>
    </p:embeddedFont>
    <p:embeddedFont>
      <p:font typeface="Raleway Light" panose="020B0403030101060003" pitchFamily="34" charset="77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993C64-7618-4A3D-9FCB-7B2EB0471480}">
  <a:tblStyle styleId="{24993C64-7618-4A3D-9FCB-7B2EB04714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 snapToObjects="1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69aea4ec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69aea4ec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85b6eb04525000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85b6eb045250003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85b6eb04525000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85b6eb04525000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7b45effe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7b45effe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e5684984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e5684984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7b45effe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7b45effe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7b45effe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7b45effe2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7b45effe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7b45effe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7b45effe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7b45effe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7b45effe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7b45effe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7b45eff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7b45eff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8e568498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8e568498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e5684984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e5684984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7b45effe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7b45effe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69e541c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69e541c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b45effe2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7b45effe2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7b45effe2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7b45effe2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7b45effe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7b45effe2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7b45effe2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7b45effe2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7b45effe2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7b45effe2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7b45effe2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7b45effe2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69aea4ec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69aea4ec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85b6eb04525000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85b6eb04525000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85b6eb04525000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85b6eb04525000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7b45effe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7b45effe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7b45effe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7b45effe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85b6eb04525000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85b6eb04525000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85b6eb04525000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85b6eb04525000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5b6eb04525000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5b6eb04525000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7b45effe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7b45effe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7b45effe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7b45effe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7b45effe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7b45effe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7b45eff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7b45eff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85b6eb04525000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85b6eb04525000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7b45effe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7b45effe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7b45effe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7b45effe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7b45effe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7b45effe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7b45effe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7b45effe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7b45effe2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7b45effe2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7b45effe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7b45effe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7b45effe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7b45effe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7b45effe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7b45effe2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7b45effe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7b45effe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7b45effe2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7b45effe2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7b45effe2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7b45effe2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7b45effe2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7b45effe2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7b45effe2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7b45effe2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7b45effe2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7b45effe2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7b45effe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7b45effe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7b45effe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7b45effe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7b45effe2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7b45effe2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7b45effe2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7b45effe2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7b45effe2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7b45effe2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7b45effe2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7b45effe2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69aea4ec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69aea4ec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7b45effe2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7b45effe2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7b45effe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7b45effe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6cef2d7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6cef2d76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7b45effe2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7b45effe2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6cef2d7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6cef2d7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6cef2d76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6cef2d76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6cef2d76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6cef2d76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6cef2d76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6cef2d76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85b6eb04525000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85b6eb04525000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6cef2d76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6cef2d76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2e157c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2e157c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9e541ce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9e541ce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ladieschicago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 idx="4294967295"/>
          </p:nvPr>
        </p:nvSpPr>
        <p:spPr>
          <a:xfrm>
            <a:off x="1275150" y="1918525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Machine Learning with</a:t>
            </a:r>
            <a:endParaRPr sz="3600">
              <a:solidFill>
                <a:srgbClr val="00695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Class Imbalance 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Always look at the confusion matrix.</a:t>
            </a:r>
            <a:endParaRPr sz="36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695C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122" name="Google Shape;122;p21"/>
          <p:cNvGraphicFramePr/>
          <p:nvPr/>
        </p:nvGraphicFramePr>
        <p:xfrm>
          <a:off x="4706600" y="2327250"/>
          <a:ext cx="3484900" cy="1836700"/>
        </p:xfrm>
        <a:graphic>
          <a:graphicData uri="http://schemas.openxmlformats.org/drawingml/2006/table">
            <a:tbl>
              <a:tblPr>
                <a:noFill/>
                <a:tableStyleId>{24993C64-7618-4A3D-9FCB-7B2EB0471480}</a:tableStyleId>
              </a:tblPr>
              <a:tblGrid>
                <a:gridCol w="174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Positive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Negative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Positive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Negative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" name="Google Shape;123;p21"/>
          <p:cNvSpPr txBox="1"/>
          <p:nvPr/>
        </p:nvSpPr>
        <p:spPr>
          <a:xfrm>
            <a:off x="4632375" y="1977775"/>
            <a:ext cx="19071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Positive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357525" y="2604725"/>
            <a:ext cx="1580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 : Positive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3301875" y="3501775"/>
            <a:ext cx="16920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 : Negative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6308775" y="1977775"/>
            <a:ext cx="2001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Negative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01000" y="550300"/>
            <a:ext cx="7546200" cy="1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What proportion of positive predictions made by the model were actually positive?</a:t>
            </a: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1189625" y="30695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695C"/>
                </a:solidFill>
              </a:rPr>
              <a:t>                True Positives</a:t>
            </a:r>
            <a:endParaRPr sz="2400" dirty="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695C"/>
                </a:solidFill>
              </a:rPr>
              <a:t>Precision =   ----------------------------------			      Total Predicted Positives</a:t>
            </a:r>
            <a:endParaRPr sz="2400" dirty="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601000" y="550300"/>
            <a:ext cx="7546200" cy="1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What proportion of positive predictions made by the model were actually positive?</a:t>
            </a: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1189625" y="30695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695C"/>
                </a:solidFill>
              </a:rPr>
              <a:t>                  True Positives</a:t>
            </a:r>
            <a:endParaRPr sz="2400" dirty="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695C"/>
                </a:solidFill>
              </a:rPr>
              <a:t>Precision =   ----------------------------------			   True Positives + False Positives</a:t>
            </a:r>
            <a:endParaRPr sz="2400" dirty="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601000" y="550300"/>
            <a:ext cx="7546200" cy="1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Of all observations that were actually positive, how many did our model identify as positive?</a:t>
            </a: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1189625" y="30695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695C"/>
                </a:solidFill>
              </a:rPr>
              <a:t>          True Positives</a:t>
            </a:r>
            <a:endParaRPr sz="2400" dirty="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695C"/>
                </a:solidFill>
              </a:rPr>
              <a:t>Recall =      --------------------------------			     Total Actual Positives</a:t>
            </a:r>
            <a:endParaRPr sz="2400" dirty="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601000" y="550300"/>
            <a:ext cx="7546200" cy="13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Of all observations that were actually positive, how many did our model identify as positive?</a:t>
            </a: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1189625" y="30695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695C"/>
                </a:solidFill>
              </a:rPr>
              <a:t>          True Positives</a:t>
            </a:r>
            <a:endParaRPr sz="2400" dirty="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695C"/>
                </a:solidFill>
              </a:rPr>
              <a:t>Recall =       --------------------------------		  True Positives + False Negatives</a:t>
            </a:r>
            <a:endParaRPr sz="2400" dirty="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Notation and Metrics</a:t>
            </a:r>
            <a:endParaRPr sz="3600"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Negative  = 0 = Majority 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Positive = 1 = Minority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We care about 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Precision on Majority 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Recall on Minority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Blindly Predict Negative</a:t>
            </a:r>
            <a:endParaRPr sz="36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695C"/>
              </a:solidFill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Blindly Predict Negative</a:t>
            </a:r>
            <a:endParaRPr sz="36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695C"/>
              </a:solidFill>
            </a:endParaRPr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174" name="Google Shape;174;p28"/>
          <p:cNvGraphicFramePr/>
          <p:nvPr/>
        </p:nvGraphicFramePr>
        <p:xfrm>
          <a:off x="4706600" y="2327250"/>
          <a:ext cx="3484900" cy="1836700"/>
        </p:xfrm>
        <a:graphic>
          <a:graphicData uri="http://schemas.openxmlformats.org/drawingml/2006/table">
            <a:tbl>
              <a:tblPr>
                <a:noFill/>
                <a:tableStyleId>{24993C64-7618-4A3D-9FCB-7B2EB0471480}</a:tableStyleId>
              </a:tblPr>
              <a:tblGrid>
                <a:gridCol w="174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Positive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695C"/>
                          </a:solidFill>
                        </a:rPr>
                        <a:t>0</a:t>
                      </a:r>
                      <a:endParaRPr b="1">
                        <a:solidFill>
                          <a:srgbClr val="00695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Negative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10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Positive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Negative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695C"/>
                          </a:solidFill>
                        </a:rPr>
                        <a:t>90</a:t>
                      </a:r>
                      <a:endParaRPr b="1">
                        <a:solidFill>
                          <a:srgbClr val="00695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5" name="Google Shape;175;p28"/>
          <p:cNvSpPr txBox="1"/>
          <p:nvPr/>
        </p:nvSpPr>
        <p:spPr>
          <a:xfrm>
            <a:off x="4632375" y="1977775"/>
            <a:ext cx="19071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Positive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357525" y="2604725"/>
            <a:ext cx="1580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 : Positive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3301875" y="3501775"/>
            <a:ext cx="16920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 : Negative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6308775" y="1977775"/>
            <a:ext cx="2001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Negative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Blindly Predict Positive </a:t>
            </a:r>
            <a:endParaRPr sz="36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695C"/>
              </a:solidFill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Blindly Predict Positive </a:t>
            </a:r>
            <a:endParaRPr sz="36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695C"/>
              </a:solidFill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191" name="Google Shape;191;p30"/>
          <p:cNvGraphicFramePr/>
          <p:nvPr/>
        </p:nvGraphicFramePr>
        <p:xfrm>
          <a:off x="4706600" y="2327250"/>
          <a:ext cx="3484900" cy="1836700"/>
        </p:xfrm>
        <a:graphic>
          <a:graphicData uri="http://schemas.openxmlformats.org/drawingml/2006/table">
            <a:tbl>
              <a:tblPr>
                <a:noFill/>
                <a:tableStyleId>{24993C64-7618-4A3D-9FCB-7B2EB0471480}</a:tableStyleId>
              </a:tblPr>
              <a:tblGrid>
                <a:gridCol w="174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Positive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695C"/>
                          </a:solidFill>
                        </a:rPr>
                        <a:t>10</a:t>
                      </a:r>
                      <a:endParaRPr b="1">
                        <a:solidFill>
                          <a:srgbClr val="00695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Negative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False Positive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90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695C"/>
                          </a:solidFill>
                        </a:rPr>
                        <a:t>True Negative</a:t>
                      </a:r>
                      <a:endParaRPr>
                        <a:solidFill>
                          <a:srgbClr val="00695C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695C"/>
                          </a:solidFill>
                        </a:rPr>
                        <a:t>0</a:t>
                      </a:r>
                      <a:endParaRPr b="1">
                        <a:solidFill>
                          <a:srgbClr val="00695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2" name="Google Shape;192;p30"/>
          <p:cNvSpPr txBox="1"/>
          <p:nvPr/>
        </p:nvSpPr>
        <p:spPr>
          <a:xfrm>
            <a:off x="4632375" y="1977775"/>
            <a:ext cx="19071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Positive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3357525" y="2604725"/>
            <a:ext cx="1580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 : Positive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3301875" y="3501775"/>
            <a:ext cx="16920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Actual : Negative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6308775" y="1977775"/>
            <a:ext cx="2001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Predicted : Negative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 idx="4294967295"/>
          </p:nvPr>
        </p:nvSpPr>
        <p:spPr>
          <a:xfrm>
            <a:off x="45720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Hi, I’m Sushmita!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294967295"/>
          </p:nvPr>
        </p:nvSpPr>
        <p:spPr>
          <a:xfrm>
            <a:off x="381000" y="2555200"/>
            <a:ext cx="76251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 b="1"/>
              <a:t>Data Scientist @ Northwestern Neighborhood &amp; Network Initiative (</a:t>
            </a:r>
            <a:r>
              <a:rPr lang="en" sz="1400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@N3Initiative</a:t>
            </a:r>
            <a:r>
              <a:rPr lang="en" sz="1400" b="1"/>
              <a:t>)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b="1">
                <a:solidFill>
                  <a:schemeClr val="dk2"/>
                </a:solidFill>
              </a:rPr>
              <a:t>Co-Organizer, R-Ladies Chicago</a:t>
            </a:r>
            <a:endParaRPr sz="1400" b="1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b="1"/>
              <a:t>MACSS Guinea Pig/ Survivor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b="1"/>
              <a:t>BA/ MA Economics, Indian Institute of Technology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b="1"/>
              <a:t>sushmitavgopalan@gmail.com</a:t>
            </a:r>
            <a:endParaRPr sz="1400" b="1"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l="129" r="139"/>
          <a:stretch/>
        </p:blipFill>
        <p:spPr>
          <a:xfrm>
            <a:off x="7079925" y="133625"/>
            <a:ext cx="1930500" cy="193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25"/>
            <a:ext cx="3685726" cy="25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900" y="78725"/>
            <a:ext cx="3564675" cy="26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05775"/>
            <a:ext cx="2756199" cy="215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8825" y="2792550"/>
            <a:ext cx="2420749" cy="21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What can you do?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333333"/>
              </a:solidFill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922000" y="20383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‘Data Mining’ Solutions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Modify your dataset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Machine Learning Solutions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Cost sensitive learning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Ensemble methods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Datasets for Today</a:t>
            </a:r>
            <a:endParaRPr sz="3600"/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Synthetically generated from (📦scikitlearn)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9:1 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PCA-transformed to 2 features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Ionosphere (📦unbalanced)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2:1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33 features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617200" y="4345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Baseline - Training Data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25" y="1353050"/>
            <a:ext cx="5459475" cy="31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617200" y="4345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Baseline - Testing Data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30" name="Google Shape;230;p3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00" y="1210175"/>
            <a:ext cx="5740364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617200" y="4345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Baseline - Metrics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37" name="Google Shape;237;p3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50" y="1134000"/>
            <a:ext cx="5740364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617200" y="4345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Random Undersampling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44" name="Google Shape;244;p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r="1380"/>
          <a:stretch/>
        </p:blipFill>
        <p:spPr>
          <a:xfrm>
            <a:off x="635150" y="1171575"/>
            <a:ext cx="6935301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 rotWithShape="1">
          <a:blip r:embed="rId4">
            <a:alphaModFix/>
          </a:blip>
          <a:srcRect b="17307"/>
          <a:stretch/>
        </p:blipFill>
        <p:spPr>
          <a:xfrm>
            <a:off x="626175" y="2967750"/>
            <a:ext cx="6953250" cy="16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802450" y="4252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Random </a:t>
            </a:r>
            <a:r>
              <a:rPr lang="en" sz="3600" dirty="0" err="1"/>
              <a:t>Undersampling</a:t>
            </a:r>
            <a:endParaRPr sz="3600" dirty="0"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1"/>
          </p:nvPr>
        </p:nvSpPr>
        <p:spPr>
          <a:xfrm>
            <a:off x="5311375" y="1504950"/>
            <a:ext cx="27054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Throwing away good data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Decision boundary changes with chosen subset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Cross-validate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3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t="4214"/>
          <a:stretch/>
        </p:blipFill>
        <p:spPr>
          <a:xfrm>
            <a:off x="742225" y="1127550"/>
            <a:ext cx="3794125" cy="363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802450" y="4252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Undersampling</a:t>
            </a:r>
            <a:endParaRPr sz="3600"/>
          </a:p>
        </p:txBody>
      </p:sp>
      <p:sp>
        <p:nvSpPr>
          <p:cNvPr id="260" name="Google Shape;260;p3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25" y="1122825"/>
            <a:ext cx="5755417" cy="35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67" name="Google Shape;267;p40"/>
          <p:cNvSpPr txBox="1"/>
          <p:nvPr/>
        </p:nvSpPr>
        <p:spPr>
          <a:xfrm>
            <a:off x="88125" y="242375"/>
            <a:ext cx="4120200" cy="1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Random Undersampling</a:t>
            </a:r>
            <a:endParaRPr sz="24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225" y="780375"/>
            <a:ext cx="5111500" cy="41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609600" y="164325"/>
            <a:ext cx="48573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609600" y="26008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695C"/>
                </a:solidFill>
              </a:rPr>
              <a:t>N3 Lab : Network Science for Networked Cities</a:t>
            </a:r>
            <a:endParaRPr sz="3000">
              <a:solidFill>
                <a:srgbClr val="00695C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587" y="1229387"/>
            <a:ext cx="3418813" cy="341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769600" y="4345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Random Oversampling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74" name="Google Shape;274;p4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 rotWithShape="1">
          <a:blip r:embed="rId3">
            <a:alphaModFix/>
          </a:blip>
          <a:srcRect r="5651" b="21266"/>
          <a:stretch/>
        </p:blipFill>
        <p:spPr>
          <a:xfrm>
            <a:off x="787550" y="1323975"/>
            <a:ext cx="7818625" cy="15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 rotWithShape="1">
          <a:blip r:embed="rId4">
            <a:alphaModFix/>
          </a:blip>
          <a:srcRect r="33545"/>
          <a:stretch/>
        </p:blipFill>
        <p:spPr>
          <a:xfrm>
            <a:off x="769600" y="3023425"/>
            <a:ext cx="7818626" cy="11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5623175" cy="34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>
            <a:spLocks noGrp="1"/>
          </p:cNvSpPr>
          <p:nvPr>
            <p:ph type="body" idx="4294967295"/>
          </p:nvPr>
        </p:nvSpPr>
        <p:spPr>
          <a:xfrm>
            <a:off x="5842625" y="716425"/>
            <a:ext cx="2854800" cy="3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Somewhat similar to re-weighting (with a little randomness)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More data ≠more information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Undue emphasis on outliers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Risk of overfitting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>
            <a:spLocks noGrp="1"/>
          </p:cNvSpPr>
          <p:nvPr>
            <p:ph type="title"/>
          </p:nvPr>
        </p:nvSpPr>
        <p:spPr>
          <a:xfrm>
            <a:off x="769600" y="4345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Random Oversampling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89" name="Google Shape;289;p4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25" y="1146925"/>
            <a:ext cx="5740364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>
            <a:spLocks noGrp="1"/>
          </p:cNvSpPr>
          <p:nvPr>
            <p:ph type="title"/>
          </p:nvPr>
        </p:nvSpPr>
        <p:spPr>
          <a:xfrm>
            <a:off x="769600" y="4345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Random Oversampling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296" name="Google Shape;296;p4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139575"/>
            <a:ext cx="5740364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922000" y="510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Synthetic Minority Oversampling Technique (SMOTE)</a:t>
            </a:r>
            <a:endParaRPr sz="2400">
              <a:solidFill>
                <a:srgbClr val="00695C"/>
              </a:solidFill>
            </a:endParaRPr>
          </a:p>
        </p:txBody>
      </p:sp>
      <p:sp>
        <p:nvSpPr>
          <p:cNvPr id="303" name="Google Shape;303;p4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625" y="1606225"/>
            <a:ext cx="69151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/>
        </p:nvSpPr>
        <p:spPr>
          <a:xfrm>
            <a:off x="746950" y="4226375"/>
            <a:ext cx="74031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</a:rPr>
              <a:t>Chawla, Nitesh V, Kevin W Bowyer, Lawrence O Hall, and W Philip Kegelmeyer, “SMOTE: synthetic minority over-sampling technique,” Journal of Artificial Intelligence Research, 2002, 16, 321–357.</a:t>
            </a:r>
            <a:endParaRPr sz="1000" i="1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6"/>
          <p:cNvSpPr txBox="1">
            <a:spLocks noGrp="1"/>
          </p:cNvSpPr>
          <p:nvPr>
            <p:ph type="body" idx="4294967295"/>
          </p:nvPr>
        </p:nvSpPr>
        <p:spPr>
          <a:xfrm>
            <a:off x="5842625" y="716425"/>
            <a:ext cx="2854800" cy="3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New data points through interpolation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Less overfitting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New points lie within same convex space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08950" cy="48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975"/>
            <a:ext cx="6410275" cy="39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833850" y="5612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SMOTE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324" name="Google Shape;324;p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850" y="1229550"/>
            <a:ext cx="5535299" cy="34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>
            <a:spLocks noGrp="1"/>
          </p:cNvSpPr>
          <p:nvPr>
            <p:ph type="title"/>
          </p:nvPr>
        </p:nvSpPr>
        <p:spPr>
          <a:xfrm>
            <a:off x="833850" y="5612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SMOTE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331" name="Google Shape;331;p4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32" name="Google Shape;3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650" y="1229550"/>
            <a:ext cx="5535299" cy="34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title"/>
          </p:nvPr>
        </p:nvSpPr>
        <p:spPr>
          <a:xfrm>
            <a:off x="922000" y="457200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Removing TOMEK Links</a:t>
            </a:r>
            <a:endParaRPr sz="3600"/>
          </a:p>
        </p:txBody>
      </p:sp>
      <p:sp>
        <p:nvSpPr>
          <p:cNvPr id="338" name="Google Shape;338;p50"/>
          <p:cNvSpPr txBox="1">
            <a:spLocks noGrp="1"/>
          </p:cNvSpPr>
          <p:nvPr>
            <p:ph type="body" idx="1"/>
          </p:nvPr>
        </p:nvSpPr>
        <p:spPr>
          <a:xfrm>
            <a:off x="922000" y="1676400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Disambiguate class boundaries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A pair of observations forms a TOMEK link if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They are each other’s nearest neighbour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○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They have different class labels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5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533400" y="4419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I. Tomek, “An experiment with the edited nearest-neighbor rule,” </a:t>
            </a:r>
            <a:r>
              <a:rPr lang="en" sz="900" i="1">
                <a:solidFill>
                  <a:schemeClr val="dk1"/>
                </a:solidFill>
              </a:rPr>
              <a:t>IEEE Transactions on Systems, Man, and Cybernetics Part C</a:t>
            </a:r>
            <a:r>
              <a:rPr lang="en" sz="900">
                <a:solidFill>
                  <a:schemeClr val="dk1"/>
                </a:solidFill>
              </a:rPr>
              <a:t>, vol. 6, no. 6, pp. 448–452, 1976.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						</a:t>
            </a:r>
            <a:r>
              <a:rPr lang="en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609600" y="164325"/>
            <a:ext cx="48573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228600" y="1735800"/>
            <a:ext cx="845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https://rladieschicago.org/</a:t>
            </a:r>
            <a:endParaRPr sz="3000"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u="sng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https://www.meetup.com/rladies-chicago/</a:t>
            </a:r>
            <a:endParaRPr sz="3000" b="1" u="sng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3886200"/>
            <a:ext cx="6324599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1"/>
          <p:cNvSpPr txBox="1">
            <a:spLocks noGrp="1"/>
          </p:cNvSpPr>
          <p:nvPr>
            <p:ph type="body" idx="4294967295"/>
          </p:nvPr>
        </p:nvSpPr>
        <p:spPr>
          <a:xfrm>
            <a:off x="6223625" y="716425"/>
            <a:ext cx="2854800" cy="3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Removes noisy borderline examples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Works best in conjunction with some oversampling / adaptive learning algorithms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5888099" cy="36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1"/>
          <p:cNvSpPr/>
          <p:nvPr/>
        </p:nvSpPr>
        <p:spPr>
          <a:xfrm>
            <a:off x="2064350" y="2107700"/>
            <a:ext cx="173400" cy="216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1"/>
          <p:cNvSpPr/>
          <p:nvPr/>
        </p:nvSpPr>
        <p:spPr>
          <a:xfrm>
            <a:off x="1323375" y="3287225"/>
            <a:ext cx="173400" cy="216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1"/>
          <p:cNvSpPr/>
          <p:nvPr/>
        </p:nvSpPr>
        <p:spPr>
          <a:xfrm>
            <a:off x="1588525" y="2572250"/>
            <a:ext cx="173400" cy="216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541000" y="510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Removing TOMEK Links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356" name="Google Shape;356;p5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50" y="1213025"/>
            <a:ext cx="5617035" cy="34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833850" y="5612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Removing TOMEK Links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363" name="Google Shape;363;p5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64" name="Google Shape;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725" y="1229550"/>
            <a:ext cx="5535299" cy="34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54"/>
          <p:cNvGrpSpPr/>
          <p:nvPr/>
        </p:nvGrpSpPr>
        <p:grpSpPr>
          <a:xfrm>
            <a:off x="139525" y="1630850"/>
            <a:ext cx="8771275" cy="2903500"/>
            <a:chOff x="139525" y="335450"/>
            <a:chExt cx="8771275" cy="2903500"/>
          </a:xfrm>
        </p:grpSpPr>
        <p:pic>
          <p:nvPicPr>
            <p:cNvPr id="370" name="Google Shape;37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0350" y="335450"/>
              <a:ext cx="4640451" cy="290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525" y="335455"/>
              <a:ext cx="4557231" cy="2851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54"/>
          <p:cNvSpPr txBox="1">
            <a:spLocks noGrp="1"/>
          </p:cNvSpPr>
          <p:nvPr>
            <p:ph type="title" idx="4294967295"/>
          </p:nvPr>
        </p:nvSpPr>
        <p:spPr>
          <a:xfrm>
            <a:off x="139525" y="4070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Removing TOMEK Links - Ionosphere</a:t>
            </a:r>
            <a:endParaRPr sz="24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Edited Nearest Neighbours (ENN)</a:t>
            </a:r>
            <a:endParaRPr sz="3600"/>
          </a:p>
        </p:txBody>
      </p:sp>
      <p:sp>
        <p:nvSpPr>
          <p:cNvPr id="378" name="Google Shape;378;p55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Take a point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Find its 3 nearest neighbours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If 2 out of 3 are different, remove that point.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9" name="Google Shape;379;p5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5888099" cy="36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6"/>
          <p:cNvSpPr/>
          <p:nvPr/>
        </p:nvSpPr>
        <p:spPr>
          <a:xfrm>
            <a:off x="1443200" y="1432200"/>
            <a:ext cx="430800" cy="51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6"/>
          <p:cNvSpPr/>
          <p:nvPr/>
        </p:nvSpPr>
        <p:spPr>
          <a:xfrm>
            <a:off x="1244900" y="3287225"/>
            <a:ext cx="242400" cy="723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6"/>
          <p:cNvSpPr/>
          <p:nvPr/>
        </p:nvSpPr>
        <p:spPr>
          <a:xfrm>
            <a:off x="1718625" y="1839825"/>
            <a:ext cx="477000" cy="567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>
            <a:spLocks noGrp="1"/>
          </p:cNvSpPr>
          <p:nvPr>
            <p:ph type="title"/>
          </p:nvPr>
        </p:nvSpPr>
        <p:spPr>
          <a:xfrm>
            <a:off x="541000" y="510775"/>
            <a:ext cx="7854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Edited Nearest Neighbour (ENN)</a:t>
            </a:r>
            <a:endParaRPr sz="36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695C"/>
              </a:solidFill>
            </a:endParaRPr>
          </a:p>
        </p:txBody>
      </p:sp>
      <p:sp>
        <p:nvSpPr>
          <p:cNvPr id="394" name="Google Shape;394;p5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395" name="Google Shape;3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75" y="1275175"/>
            <a:ext cx="5488872" cy="33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833850" y="561275"/>
            <a:ext cx="7351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Edited Nearest Neighbour (ENN)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401" name="Google Shape;401;p5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402" name="Google Shape;4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475" y="1262600"/>
            <a:ext cx="5535299" cy="34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199" y="1630850"/>
            <a:ext cx="4614971" cy="28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25" y="1630855"/>
            <a:ext cx="4557231" cy="285140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9"/>
          <p:cNvSpPr txBox="1">
            <a:spLocks noGrp="1"/>
          </p:cNvSpPr>
          <p:nvPr>
            <p:ph type="title" idx="4294967295"/>
          </p:nvPr>
        </p:nvSpPr>
        <p:spPr>
          <a:xfrm>
            <a:off x="139525" y="4070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ENN - Ionosphere</a:t>
            </a:r>
            <a:endParaRPr sz="24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>
            <a:spLocks noGrp="1"/>
          </p:cNvSpPr>
          <p:nvPr>
            <p:ph type="title"/>
          </p:nvPr>
        </p:nvSpPr>
        <p:spPr>
          <a:xfrm>
            <a:off x="874200" y="440075"/>
            <a:ext cx="7395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 Nearest Neighbours (CNN)</a:t>
            </a:r>
            <a:endParaRPr sz="3000"/>
          </a:p>
        </p:txBody>
      </p:sp>
      <p:sp>
        <p:nvSpPr>
          <p:cNvPr id="415" name="Google Shape;415;p60"/>
          <p:cNvSpPr txBox="1">
            <a:spLocks noGrp="1"/>
          </p:cNvSpPr>
          <p:nvPr>
            <p:ph type="body" idx="1"/>
          </p:nvPr>
        </p:nvSpPr>
        <p:spPr>
          <a:xfrm>
            <a:off x="966075" y="1081726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Undersampled set = U, training data = 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Take a point from T, put it in U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For every point in T, check if it is correctly classified by its NN in U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■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If yes, ignore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■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If not, add to U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Repeat until U no longer grows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Google Shape;416;p6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609600" y="164325"/>
            <a:ext cx="48573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ctrTitle"/>
          </p:nvPr>
        </p:nvSpPr>
        <p:spPr>
          <a:xfrm>
            <a:off x="609600" y="26008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695C"/>
                </a:solidFill>
              </a:rPr>
              <a:t>Class Imbalance - the class of interest is much rarer than the other class(es)</a:t>
            </a:r>
            <a:endParaRPr sz="3000">
              <a:solidFill>
                <a:srgbClr val="00695C"/>
              </a:solidFill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4294967295"/>
          </p:nvPr>
        </p:nvSpPr>
        <p:spPr>
          <a:xfrm>
            <a:off x="2362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Fraud detection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Medical diagnoses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Risk Prediction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t="5356"/>
          <a:stretch/>
        </p:blipFill>
        <p:spPr>
          <a:xfrm>
            <a:off x="3931900" y="1739726"/>
            <a:ext cx="5059702" cy="29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600"/>
            <a:ext cx="434339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651" y="1314916"/>
            <a:ext cx="4408275" cy="272368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1"/>
          <p:cNvSpPr txBox="1">
            <a:spLocks noGrp="1"/>
          </p:cNvSpPr>
          <p:nvPr>
            <p:ph type="title" idx="4294967295"/>
          </p:nvPr>
        </p:nvSpPr>
        <p:spPr>
          <a:xfrm>
            <a:off x="300600" y="285600"/>
            <a:ext cx="7395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 Nearest Neighbours (CNN)</a:t>
            </a:r>
            <a:endParaRPr sz="3000"/>
          </a:p>
        </p:txBody>
      </p:sp>
      <p:sp>
        <p:nvSpPr>
          <p:cNvPr id="425" name="Google Shape;425;p61"/>
          <p:cNvSpPr txBox="1"/>
          <p:nvPr/>
        </p:nvSpPr>
        <p:spPr>
          <a:xfrm>
            <a:off x="1587325" y="4765700"/>
            <a:ext cx="7556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Hart, Peter. "The condensed nearest neighbor rule (Corresp.)." </a:t>
            </a:r>
            <a:r>
              <a:rPr lang="en" sz="1000" i="1">
                <a:solidFill>
                  <a:srgbClr val="222222"/>
                </a:solidFill>
                <a:highlight>
                  <a:srgbClr val="FFFFFF"/>
                </a:highlight>
              </a:rPr>
              <a:t>IEEE transactions on information theory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14, no. 3 (1968): 515-516.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447800"/>
            <a:ext cx="4343399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 txBox="1">
            <a:spLocks noGrp="1"/>
          </p:cNvSpPr>
          <p:nvPr>
            <p:ph type="title" idx="4294967295"/>
          </p:nvPr>
        </p:nvSpPr>
        <p:spPr>
          <a:xfrm>
            <a:off x="300600" y="285600"/>
            <a:ext cx="7395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 Nearest Neighbours (CNN)</a:t>
            </a:r>
            <a:endParaRPr sz="3000"/>
          </a:p>
        </p:txBody>
      </p:sp>
      <p:pic>
        <p:nvPicPr>
          <p:cNvPr id="433" name="Google Shape;43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524000"/>
            <a:ext cx="42672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600"/>
            <a:ext cx="4343399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3"/>
          <p:cNvSpPr txBox="1">
            <a:spLocks noGrp="1"/>
          </p:cNvSpPr>
          <p:nvPr>
            <p:ph type="title" idx="4294967295"/>
          </p:nvPr>
        </p:nvSpPr>
        <p:spPr>
          <a:xfrm>
            <a:off x="300600" y="285600"/>
            <a:ext cx="7395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 Nearest Neighbours (CNN)</a:t>
            </a:r>
            <a:endParaRPr sz="3000"/>
          </a:p>
        </p:txBody>
      </p:sp>
      <p:pic>
        <p:nvPicPr>
          <p:cNvPr id="441" name="Google Shape;4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98" y="1295400"/>
            <a:ext cx="4343402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304800"/>
            <a:ext cx="4430213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4"/>
          <p:cNvSpPr txBox="1">
            <a:spLocks noGrp="1"/>
          </p:cNvSpPr>
          <p:nvPr>
            <p:ph type="title" idx="4294967295"/>
          </p:nvPr>
        </p:nvSpPr>
        <p:spPr>
          <a:xfrm>
            <a:off x="453000" y="285600"/>
            <a:ext cx="3738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 Nearest Neighbours (CNN)</a:t>
            </a:r>
            <a:endParaRPr sz="3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00" y="1199025"/>
            <a:ext cx="5554325" cy="34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5"/>
          <p:cNvSpPr txBox="1">
            <a:spLocks noGrp="1"/>
          </p:cNvSpPr>
          <p:nvPr>
            <p:ph type="title" idx="4294967295"/>
          </p:nvPr>
        </p:nvSpPr>
        <p:spPr>
          <a:xfrm>
            <a:off x="300600" y="285600"/>
            <a:ext cx="7395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Condensed Nearest Neighbours (CNN)</a:t>
            </a:r>
            <a:endParaRPr sz="3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425" y="1582075"/>
            <a:ext cx="4693917" cy="29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25" y="1630855"/>
            <a:ext cx="4557231" cy="285140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6"/>
          <p:cNvSpPr txBox="1">
            <a:spLocks noGrp="1"/>
          </p:cNvSpPr>
          <p:nvPr>
            <p:ph type="title" idx="4294967295"/>
          </p:nvPr>
        </p:nvSpPr>
        <p:spPr>
          <a:xfrm>
            <a:off x="139525" y="4070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95C"/>
                </a:solidFill>
              </a:rPr>
              <a:t>CNN - Ionosphere</a:t>
            </a:r>
            <a:endParaRPr sz="24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7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7"/>
          <p:cNvSpPr txBox="1">
            <a:spLocks noGrp="1"/>
          </p:cNvSpPr>
          <p:nvPr>
            <p:ph type="ctrTitle"/>
          </p:nvPr>
        </p:nvSpPr>
        <p:spPr>
          <a:xfrm>
            <a:off x="1275150" y="1918525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Ensemble Methods!</a:t>
            </a:r>
            <a:endParaRPr sz="36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>
            <a:spLocks noGrp="1"/>
          </p:cNvSpPr>
          <p:nvPr>
            <p:ph type="title"/>
          </p:nvPr>
        </p:nvSpPr>
        <p:spPr>
          <a:xfrm>
            <a:off x="874200" y="440075"/>
            <a:ext cx="7395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Ensemble Methods</a:t>
            </a:r>
            <a:endParaRPr sz="3000"/>
          </a:p>
        </p:txBody>
      </p:sp>
      <p:sp>
        <p:nvSpPr>
          <p:cNvPr id="474" name="Google Shape;474;p6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475" name="Google Shape;4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674" y="1143000"/>
            <a:ext cx="5271526" cy="35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8"/>
          <p:cNvSpPr txBox="1">
            <a:spLocks noGrp="1"/>
          </p:cNvSpPr>
          <p:nvPr>
            <p:ph type="body" idx="1"/>
          </p:nvPr>
        </p:nvSpPr>
        <p:spPr>
          <a:xfrm>
            <a:off x="6223625" y="716425"/>
            <a:ext cx="2854800" cy="3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Boosting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Bagging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Forest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AdaBoost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XGBoost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874200" y="440075"/>
            <a:ext cx="7395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Ensemble Methods</a:t>
            </a:r>
            <a:endParaRPr sz="3000"/>
          </a:p>
        </p:txBody>
      </p:sp>
      <p:sp>
        <p:nvSpPr>
          <p:cNvPr id="482" name="Google Shape;482;p6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483" name="Google Shape;4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06974"/>
            <a:ext cx="5731464" cy="354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0"/>
          <p:cNvSpPr txBox="1">
            <a:spLocks noGrp="1"/>
          </p:cNvSpPr>
          <p:nvPr>
            <p:ph type="title"/>
          </p:nvPr>
        </p:nvSpPr>
        <p:spPr>
          <a:xfrm>
            <a:off x="874200" y="440075"/>
            <a:ext cx="7395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EasyEnsemble </a:t>
            </a:r>
            <a:endParaRPr sz="3000"/>
          </a:p>
        </p:txBody>
      </p:sp>
      <p:sp>
        <p:nvSpPr>
          <p:cNvPr id="489" name="Google Shape;489;p70"/>
          <p:cNvSpPr txBox="1">
            <a:spLocks noGrp="1"/>
          </p:cNvSpPr>
          <p:nvPr>
            <p:ph type="body" idx="1"/>
          </p:nvPr>
        </p:nvSpPr>
        <p:spPr>
          <a:xfrm>
            <a:off x="966075" y="1143000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Use random undersampling to create a subset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Fit AdaBoost to this subset, make predictions on training test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Repeat N times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For each observation, obtain Mode of predictions from each single ensemble.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0" name="Google Shape;490;p7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89951"/>
            <a:ext cx="7267649" cy="44903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995650" y="4794225"/>
            <a:ext cx="4216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Data from https://github.com/scikit-learn-contrib/imbalanced-learn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 txBox="1">
            <a:spLocks noGrp="1"/>
          </p:cNvSpPr>
          <p:nvPr>
            <p:ph type="title"/>
          </p:nvPr>
        </p:nvSpPr>
        <p:spPr>
          <a:xfrm>
            <a:off x="874200" y="440075"/>
            <a:ext cx="7395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Balance Cascade </a:t>
            </a:r>
            <a:endParaRPr sz="3000"/>
          </a:p>
        </p:txBody>
      </p:sp>
      <p:sp>
        <p:nvSpPr>
          <p:cNvPr id="496" name="Google Shape;496;p71"/>
          <p:cNvSpPr txBox="1">
            <a:spLocks noGrp="1"/>
          </p:cNvSpPr>
          <p:nvPr>
            <p:ph type="body" idx="1"/>
          </p:nvPr>
        </p:nvSpPr>
        <p:spPr>
          <a:xfrm>
            <a:off x="966075" y="1066800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Use random undersampling to create a subset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Fit AdaBoost to this subset, make predictions on training test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Remove all examples that are correctly classified. Repeat N times.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Font typeface="Raleway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Combine predictions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7" name="Google Shape;497;p7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2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Stray Thoughts</a:t>
            </a:r>
            <a:endParaRPr/>
          </a:p>
        </p:txBody>
      </p:sp>
      <p:sp>
        <p:nvSpPr>
          <p:cNvPr id="503" name="Google Shape;503;p72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Char char="-"/>
            </a:pPr>
            <a:r>
              <a:rPr lang="en">
                <a:solidFill>
                  <a:srgbClr val="00695C"/>
                </a:solidFill>
              </a:rPr>
              <a:t>Stratified Sampling </a:t>
            </a:r>
            <a:endParaRPr>
              <a:solidFill>
                <a:srgbClr val="00695C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695C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Char char="-"/>
            </a:pPr>
            <a:r>
              <a:rPr lang="en">
                <a:solidFill>
                  <a:srgbClr val="00695C"/>
                </a:solidFill>
              </a:rPr>
              <a:t>Weighted classification</a:t>
            </a:r>
            <a:endParaRPr>
              <a:solidFill>
                <a:srgbClr val="00695C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695C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Char char="-"/>
            </a:pPr>
            <a:r>
              <a:rPr lang="en">
                <a:solidFill>
                  <a:srgbClr val="00695C"/>
                </a:solidFill>
              </a:rPr>
              <a:t>Check the assumptions your package of choice is making</a:t>
            </a:r>
            <a:endParaRPr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695C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695C"/>
              </a:buClr>
              <a:buSzPts val="1800"/>
              <a:buChar char="-"/>
            </a:pPr>
            <a:r>
              <a:rPr lang="en">
                <a:solidFill>
                  <a:srgbClr val="00695C"/>
                </a:solidFill>
              </a:rPr>
              <a:t>Usually, apply resampling method to your training split.</a:t>
            </a:r>
            <a:endParaRPr>
              <a:solidFill>
                <a:srgbClr val="00695C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695C"/>
              </a:solidFill>
            </a:endParaRPr>
          </a:p>
        </p:txBody>
      </p:sp>
      <p:sp>
        <p:nvSpPr>
          <p:cNvPr id="504" name="Google Shape;504;p7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3"/>
          <p:cNvSpPr txBox="1">
            <a:spLocks noGrp="1"/>
          </p:cNvSpPr>
          <p:nvPr>
            <p:ph type="ctrTitle" idx="4294967295"/>
          </p:nvPr>
        </p:nvSpPr>
        <p:spPr>
          <a:xfrm>
            <a:off x="1275150" y="1918525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Predicting Infant Mortality:</a:t>
            </a:r>
            <a:endParaRPr sz="3600">
              <a:solidFill>
                <a:srgbClr val="00695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Minimizing False Negatives 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510" name="Google Shape;510;p7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516" name="Google Shape;516;p74"/>
          <p:cNvSpPr txBox="1">
            <a:spLocks noGrp="1"/>
          </p:cNvSpPr>
          <p:nvPr>
            <p:ph type="body" idx="1"/>
          </p:nvPr>
        </p:nvSpPr>
        <p:spPr>
          <a:xfrm>
            <a:off x="922000" y="10477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32 out of 1,000 </a:t>
            </a:r>
            <a:r>
              <a:rPr lang="en"/>
              <a:t>babies born in India die within a year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identify pregnant mothers at risk for infant death?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predictive variables - 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Mother’s age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Time since previous birth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Anaemia</a:t>
            </a: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5"/>
          <p:cNvSpPr txBox="1">
            <a:spLocks noGrp="1"/>
          </p:cNvSpPr>
          <p:nvPr>
            <p:ph type="body" idx="1"/>
          </p:nvPr>
        </p:nvSpPr>
        <p:spPr>
          <a:xfrm>
            <a:off x="887300" y="706324"/>
            <a:ext cx="6866100" cy="3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92.7 %</a:t>
            </a:r>
            <a:r>
              <a:rPr lang="en">
                <a:solidFill>
                  <a:srgbClr val="00695C"/>
                </a:solidFill>
              </a:rPr>
              <a:t> </a:t>
            </a:r>
            <a:r>
              <a:rPr lang="en">
                <a:solidFill>
                  <a:srgbClr val="333333"/>
                </a:solidFill>
              </a:rPr>
              <a:t>accuracy from vanilla logistic regression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However, I was misclassifying</a:t>
            </a:r>
            <a:r>
              <a:rPr lang="en"/>
              <a:t> </a:t>
            </a: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3 out  of 4 </a:t>
            </a:r>
            <a:r>
              <a:rPr lang="en">
                <a:solidFill>
                  <a:schemeClr val="dk1"/>
                </a:solidFill>
              </a:rPr>
              <a:t>high-risk pregnancies as safe!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</a:rPr>
              <a:t>Focus on minimizing False Negatives? </a:t>
            </a:r>
            <a:endParaRPr>
              <a:solidFill>
                <a:srgbClr val="333333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</a:rPr>
              <a:t>What are the trade-offs?</a:t>
            </a:r>
            <a:endParaRPr>
              <a:solidFill>
                <a:srgbClr val="333333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</a:rPr>
              <a:t>Class Imbalance Ratio - </a:t>
            </a:r>
            <a:r>
              <a:rPr lang="en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93:7</a:t>
            </a:r>
            <a:endParaRPr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2" name="Google Shape;522;p7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528" name="Google Shape;5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075" y="454663"/>
            <a:ext cx="3213000" cy="19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075" y="2516049"/>
            <a:ext cx="3550501" cy="219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57" y="2439850"/>
            <a:ext cx="3673817" cy="226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75" y="454675"/>
            <a:ext cx="3213000" cy="198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537" name="Google Shape;537;p77"/>
          <p:cNvSpPr txBox="1">
            <a:spLocks noGrp="1"/>
          </p:cNvSpPr>
          <p:nvPr>
            <p:ph type="body" idx="1"/>
          </p:nvPr>
        </p:nvSpPr>
        <p:spPr>
          <a:xfrm>
            <a:off x="922000" y="1047750"/>
            <a:ext cx="6866100" cy="31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Discarded only 0.2% of the data</a:t>
            </a:r>
            <a:endParaRPr>
              <a:solidFill>
                <a:srgbClr val="333333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Robust to cross-validation</a:t>
            </a:r>
            <a:endParaRPr>
              <a:solidFill>
                <a:srgbClr val="333333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Sick babies that survive can look very similar to sick babies that do not</a:t>
            </a: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77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Why did removing Tomek Links + AdaBoost work best for THIS data, given THESE objectives?</a:t>
            </a:r>
            <a:endParaRPr sz="2400"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544" name="Google Shape;544;p78"/>
          <p:cNvSpPr txBox="1">
            <a:spLocks noGrp="1"/>
          </p:cNvSpPr>
          <p:nvPr>
            <p:ph type="body" idx="1"/>
          </p:nvPr>
        </p:nvSpPr>
        <p:spPr>
          <a:xfrm>
            <a:off x="922000" y="1047750"/>
            <a:ext cx="6866100" cy="31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Know the structure of your data</a:t>
            </a:r>
            <a:endParaRPr>
              <a:solidFill>
                <a:srgbClr val="333333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Evaluate your trade-offs</a:t>
            </a:r>
            <a:endParaRPr>
              <a:solidFill>
                <a:srgbClr val="333333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2400"/>
              <a:buFont typeface="Raleway"/>
              <a:buChar char="●"/>
            </a:pPr>
            <a:r>
              <a:rPr lang="en">
                <a:solidFill>
                  <a:srgbClr val="333333"/>
                </a:solidFill>
              </a:rPr>
              <a:t>Trial-and-error</a:t>
            </a: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How do you choose a strategy?</a:t>
            </a:r>
            <a:endParaRPr sz="2400" b="1">
              <a:solidFill>
                <a:srgbClr val="00695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695C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9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9"/>
          <p:cNvSpPr txBox="1"/>
          <p:nvPr/>
        </p:nvSpPr>
        <p:spPr>
          <a:xfrm>
            <a:off x="1221025" y="2259300"/>
            <a:ext cx="6172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rPr>
              <a:t>Thank you! </a:t>
            </a:r>
            <a:endParaRPr sz="6000" b="1"/>
          </a:p>
        </p:txBody>
      </p:sp>
      <p:sp>
        <p:nvSpPr>
          <p:cNvPr id="552" name="Google Shape;552;p79"/>
          <p:cNvSpPr txBox="1"/>
          <p:nvPr/>
        </p:nvSpPr>
        <p:spPr>
          <a:xfrm>
            <a:off x="6629400" y="1676400"/>
            <a:ext cx="49959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 idx="4294967295"/>
          </p:nvPr>
        </p:nvSpPr>
        <p:spPr>
          <a:xfrm>
            <a:off x="1275150" y="1918525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Why is this a problem?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The cost of misclassifying a minority example can be higher.</a:t>
            </a:r>
            <a:endParaRPr sz="3600">
              <a:solidFill>
                <a:srgbClr val="00695C"/>
              </a:solidFill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4954675" y="24511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Failure to identify a fraudulent transaction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Failure to identify an individual as high risk for post-surgical complications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95C"/>
                </a:solidFill>
              </a:rPr>
              <a:t>Most model evaluation metrics assume balanced classes. </a:t>
            </a:r>
            <a:endParaRPr sz="3600">
              <a:solidFill>
                <a:srgbClr val="0069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695C"/>
              </a:solidFill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4954675" y="24511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Accuracy of 98% ?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Dig deeper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Confusion matrix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Precision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Recall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ROC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1056</Words>
  <Application>Microsoft Macintosh PowerPoint</Application>
  <PresentationFormat>On-screen Show (16:9)</PresentationFormat>
  <Paragraphs>319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Raleway ExtraBold</vt:lpstr>
      <vt:lpstr>Raleway</vt:lpstr>
      <vt:lpstr>Arial</vt:lpstr>
      <vt:lpstr>Raleway Light</vt:lpstr>
      <vt:lpstr>Olivia template</vt:lpstr>
      <vt:lpstr>Machine Learning with Class Imbalance </vt:lpstr>
      <vt:lpstr> Hi, I’m Sushmita!</vt:lpstr>
      <vt:lpstr>    N3 Lab : Network Science for Networked Cities</vt:lpstr>
      <vt:lpstr>    https://rladieschicago.org/  https://www.meetup.com/rladies-chicago/ </vt:lpstr>
      <vt:lpstr>    Class Imbalance - the class of interest is much rarer than the other class(es)</vt:lpstr>
      <vt:lpstr>PowerPoint Presentation</vt:lpstr>
      <vt:lpstr>Why is this a problem?</vt:lpstr>
      <vt:lpstr>The cost of misclassifying a minority example can be higher.</vt:lpstr>
      <vt:lpstr>Most model evaluation metrics assume balanced classes.  </vt:lpstr>
      <vt:lpstr>Always look at the confusion matrix. </vt:lpstr>
      <vt:lpstr>                True Positives Precision =   ----------------------------------         Total Predicted Positives</vt:lpstr>
      <vt:lpstr>                  True Positives Precision =   ----------------------------------      True Positives + False Positives</vt:lpstr>
      <vt:lpstr>          True Positives Recall =      --------------------------------        Total Actual Positives</vt:lpstr>
      <vt:lpstr>          True Positives Recall =       --------------------------------    True Positives + False Negatives</vt:lpstr>
      <vt:lpstr>Notation and Metrics</vt:lpstr>
      <vt:lpstr>Blindly Predict Negative </vt:lpstr>
      <vt:lpstr>Blindly Predict Negative </vt:lpstr>
      <vt:lpstr>Blindly Predict Positive  </vt:lpstr>
      <vt:lpstr>Blindly Predict Positive  </vt:lpstr>
      <vt:lpstr>PowerPoint Presentation</vt:lpstr>
      <vt:lpstr>What can you do? </vt:lpstr>
      <vt:lpstr>Datasets for Today</vt:lpstr>
      <vt:lpstr>Baseline - Training Data</vt:lpstr>
      <vt:lpstr>Baseline - Testing Data</vt:lpstr>
      <vt:lpstr>Baseline - Metrics</vt:lpstr>
      <vt:lpstr>Random Undersampling</vt:lpstr>
      <vt:lpstr>Random Undersampling</vt:lpstr>
      <vt:lpstr>Random Undersampling</vt:lpstr>
      <vt:lpstr>PowerPoint Presentation</vt:lpstr>
      <vt:lpstr>Random Oversampling</vt:lpstr>
      <vt:lpstr>PowerPoint Presentation</vt:lpstr>
      <vt:lpstr>Random Oversampling</vt:lpstr>
      <vt:lpstr>Random Oversampling</vt:lpstr>
      <vt:lpstr>Synthetic Minority Oversampling Technique (SMOTE)</vt:lpstr>
      <vt:lpstr>PowerPoint Presentation</vt:lpstr>
      <vt:lpstr>PowerPoint Presentation</vt:lpstr>
      <vt:lpstr>SMOTE</vt:lpstr>
      <vt:lpstr>SMOTE</vt:lpstr>
      <vt:lpstr>Removing TOMEK Links</vt:lpstr>
      <vt:lpstr>PowerPoint Presentation</vt:lpstr>
      <vt:lpstr>Removing TOMEK Links</vt:lpstr>
      <vt:lpstr>Removing TOMEK Links</vt:lpstr>
      <vt:lpstr>Removing TOMEK Links - Ionosphere</vt:lpstr>
      <vt:lpstr>Edited Nearest Neighbours (ENN)</vt:lpstr>
      <vt:lpstr>PowerPoint Presentation</vt:lpstr>
      <vt:lpstr>Edited Nearest Neighbour (ENN) </vt:lpstr>
      <vt:lpstr>Edited Nearest Neighbour (ENN)</vt:lpstr>
      <vt:lpstr>ENN - Ionosphere</vt:lpstr>
      <vt:lpstr>Condensed Nearest Neighbours (CNN)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 - Ionosphere</vt:lpstr>
      <vt:lpstr>PowerPoint Presentation</vt:lpstr>
      <vt:lpstr>Ensemble Methods</vt:lpstr>
      <vt:lpstr>Ensemble Methods</vt:lpstr>
      <vt:lpstr>EasyEnsemble </vt:lpstr>
      <vt:lpstr>Balance Cascade </vt:lpstr>
      <vt:lpstr>Stray Thoughts</vt:lpstr>
      <vt:lpstr>Predicting Infant Mortality: Minimizing False Negatives </vt:lpstr>
      <vt:lpstr>PowerPoint Presentation</vt:lpstr>
      <vt:lpstr>PowerPoint Presentation</vt:lpstr>
      <vt:lpstr>PowerPoint Presentation</vt:lpstr>
      <vt:lpstr>Why did removing Tomek Links + AdaBoost work best for THIS data, given THESE objectives? </vt:lpstr>
      <vt:lpstr>How do you choose a strategy?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Class Imbalance </dc:title>
  <cp:lastModifiedBy>Sushmita Venkataramanan Gopalan</cp:lastModifiedBy>
  <cp:revision>1</cp:revision>
  <dcterms:modified xsi:type="dcterms:W3CDTF">2019-05-24T16:58:04Z</dcterms:modified>
</cp:coreProperties>
</file>